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rimo Bold" charset="1" panose="020B0704020202020204"/>
      <p:regular r:id="rId23"/>
    </p:embeddedFont>
    <p:embeddedFont>
      <p:font typeface="Arimo" charset="1" panose="020B0604020202020204"/>
      <p:regular r:id="rId24"/>
    </p:embeddedFont>
    <p:embeddedFont>
      <p:font typeface="Canva Sans Bold" charset="1" panose="020B08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Slides/notesSlide2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3.xml" Type="http://schemas.openxmlformats.org/officeDocument/2006/relationships/notesSlide"/><Relationship Id="rId28" Target="notesSlides/notesSlide4.xml" Type="http://schemas.openxmlformats.org/officeDocument/2006/relationships/notesSlide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31" Target="notesSlides/notesSlide7.xml" Type="http://schemas.openxmlformats.org/officeDocument/2006/relationships/notesSlide"/><Relationship Id="rId32" Target="notesSlides/notesSlide8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2354461"/>
            <a:ext cx="9445526" cy="2657921"/>
            <a:chOff x="0" y="0"/>
            <a:chExt cx="12594035" cy="35438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3543895"/>
            </a:xfrm>
            <a:custGeom>
              <a:avLst/>
              <a:gdLst/>
              <a:ahLst/>
              <a:cxnLst/>
              <a:rect r="r" b="b" t="t" l="l"/>
              <a:pathLst>
                <a:path h="354389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36010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Exploratory Data Analysis (EDA) of Financial Transactions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5437585"/>
            <a:ext cx="9445526" cy="453629"/>
            <a:chOff x="0" y="0"/>
            <a:chExt cx="12594035" cy="6048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Uncovering Key Trends and Insights from Financial Data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2238" y="6210151"/>
            <a:ext cx="9445526" cy="907256"/>
            <a:chOff x="0" y="0"/>
            <a:chExt cx="12594035" cy="12096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4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12594035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This presentation summarizes an exploratory data analysis of financial transactions. We aim to reveal hidden patterns and trends.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23801" y="7623274"/>
            <a:ext cx="190500" cy="121890"/>
            <a:chOff x="0" y="0"/>
            <a:chExt cx="254000" cy="1625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4000" cy="162520"/>
            </a:xfrm>
            <a:custGeom>
              <a:avLst/>
              <a:gdLst/>
              <a:ahLst/>
              <a:cxnLst/>
              <a:rect r="r" b="b" t="t" l="l"/>
              <a:pathLst>
                <a:path h="162520" w="254000">
                  <a:moveTo>
                    <a:pt x="0" y="0"/>
                  </a:moveTo>
                  <a:lnTo>
                    <a:pt x="254000" y="0"/>
                  </a:lnTo>
                  <a:lnTo>
                    <a:pt x="254000" y="162520"/>
                  </a:lnTo>
                  <a:lnTo>
                    <a:pt x="0" y="16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254000" cy="1625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937"/>
                </a:lnSpc>
              </a:pPr>
              <a:r>
                <a:rPr lang="en-US" sz="937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MR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33353" y="2649376"/>
            <a:ext cx="10408235" cy="7292760"/>
          </a:xfrm>
          <a:custGeom>
            <a:avLst/>
            <a:gdLst/>
            <a:ahLst/>
            <a:cxnLst/>
            <a:rect r="r" b="b" t="t" l="l"/>
            <a:pathLst>
              <a:path h="7292760" w="10408235">
                <a:moveTo>
                  <a:pt x="0" y="0"/>
                </a:moveTo>
                <a:lnTo>
                  <a:pt x="10408235" y="0"/>
                </a:lnTo>
                <a:lnTo>
                  <a:pt x="10408235" y="7292759"/>
                </a:lnTo>
                <a:lnTo>
                  <a:pt x="0" y="7292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2" r="0" b="-96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7665" y="-142875"/>
            <a:ext cx="17101635" cy="2449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23"/>
              </a:lnSpc>
            </a:pPr>
            <a:r>
              <a:rPr lang="en-US" sz="701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VISUALIZATION BASED ON TRANSACTION CATEGORIES</a:t>
            </a:r>
          </a:p>
        </p:txBody>
      </p:sp>
      <p:sp>
        <p:nvSpPr>
          <p:cNvPr name="AutoShape 4" id="4"/>
          <p:cNvSpPr/>
          <p:nvPr/>
        </p:nvSpPr>
        <p:spPr>
          <a:xfrm>
            <a:off x="1540664" y="2477853"/>
            <a:ext cx="1444237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2329755"/>
            <a:ext cx="9397008" cy="885974"/>
            <a:chOff x="0" y="0"/>
            <a:chExt cx="12529343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29343" cy="1181298"/>
            </a:xfrm>
            <a:custGeom>
              <a:avLst/>
              <a:gdLst/>
              <a:ahLst/>
              <a:cxnLst/>
              <a:rect r="r" b="b" t="t" l="l"/>
              <a:pathLst>
                <a:path h="1181298" w="12529343">
                  <a:moveTo>
                    <a:pt x="0" y="0"/>
                  </a:moveTo>
                  <a:lnTo>
                    <a:pt x="12529343" y="0"/>
                  </a:lnTo>
                  <a:lnTo>
                    <a:pt x="12529343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2934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Risk and Anomaly Detection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992238" y="3640931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92238" y="4633169"/>
            <a:ext cx="2864941" cy="442912"/>
            <a:chOff x="0" y="0"/>
            <a:chExt cx="3819922" cy="590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19922" cy="590550"/>
            </a:xfrm>
            <a:custGeom>
              <a:avLst/>
              <a:gdLst/>
              <a:ahLst/>
              <a:cxnLst/>
              <a:rect r="r" b="b" t="t" l="l"/>
              <a:pathLst>
                <a:path h="590550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81992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Unusual Patterns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2238" y="5246191"/>
            <a:ext cx="2864941" cy="1360885"/>
            <a:chOff x="0" y="0"/>
            <a:chExt cx="3819922" cy="18145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19922" cy="1814513"/>
            </a:xfrm>
            <a:custGeom>
              <a:avLst/>
              <a:gdLst/>
              <a:ahLst/>
              <a:cxnLst/>
              <a:rect r="r" b="b" t="t" l="l"/>
              <a:pathLst>
                <a:path h="1814513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04775"/>
              <a:ext cx="3819922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Detected anomalies show deviations from typical spending.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4282380" y="3640931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4282380" y="4633169"/>
            <a:ext cx="2865090" cy="885825"/>
            <a:chOff x="0" y="0"/>
            <a:chExt cx="3820120" cy="1181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820120" cy="1181100"/>
            </a:xfrm>
            <a:custGeom>
              <a:avLst/>
              <a:gdLst/>
              <a:ahLst/>
              <a:cxnLst/>
              <a:rect r="r" b="b" t="t" l="l"/>
              <a:pathLst>
                <a:path h="1181100" w="3820120">
                  <a:moveTo>
                    <a:pt x="0" y="0"/>
                  </a:moveTo>
                  <a:lnTo>
                    <a:pt x="3820120" y="0"/>
                  </a:lnTo>
                  <a:lnTo>
                    <a:pt x="3820120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820120" cy="1219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High-Risk Transactions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282380" y="5689104"/>
            <a:ext cx="2865090" cy="2268141"/>
            <a:chOff x="0" y="0"/>
            <a:chExt cx="3820120" cy="30241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820120" cy="3024188"/>
            </a:xfrm>
            <a:custGeom>
              <a:avLst/>
              <a:gdLst/>
              <a:ahLst/>
              <a:cxnLst/>
              <a:rect r="r" b="b" t="t" l="l"/>
              <a:pathLst>
                <a:path h="3024188" w="3820120">
                  <a:moveTo>
                    <a:pt x="0" y="0"/>
                  </a:moveTo>
                  <a:lnTo>
                    <a:pt x="3820120" y="0"/>
                  </a:lnTo>
                  <a:lnTo>
                    <a:pt x="3820120" y="3024188"/>
                  </a:lnTo>
                  <a:lnTo>
                    <a:pt x="0" y="3024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04775"/>
              <a:ext cx="3820120" cy="31289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Identified potential fraudulent activities by scanning transaction amounts and frequency.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7572672" y="3640931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7572672" y="4633169"/>
            <a:ext cx="2864941" cy="442912"/>
            <a:chOff x="0" y="0"/>
            <a:chExt cx="3819922" cy="5905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819922" cy="590550"/>
            </a:xfrm>
            <a:custGeom>
              <a:avLst/>
              <a:gdLst/>
              <a:ahLst/>
              <a:cxnLst/>
              <a:rect r="r" b="b" t="t" l="l"/>
              <a:pathLst>
                <a:path h="590550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381992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Mitigation Steps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572672" y="5246191"/>
            <a:ext cx="2864941" cy="1814512"/>
            <a:chOff x="0" y="0"/>
            <a:chExt cx="3819922" cy="24193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819922" cy="2419350"/>
            </a:xfrm>
            <a:custGeom>
              <a:avLst/>
              <a:gdLst/>
              <a:ahLst/>
              <a:cxnLst/>
              <a:rect r="r" b="b" t="t" l="l"/>
              <a:pathLst>
                <a:path h="2419350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04775"/>
              <a:ext cx="3819922" cy="2524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Recommendations include enhanced authentication and monitoring.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1753791"/>
            <a:ext cx="7631609" cy="885974"/>
            <a:chOff x="0" y="0"/>
            <a:chExt cx="10175478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75478" cy="1181298"/>
            </a:xfrm>
            <a:custGeom>
              <a:avLst/>
              <a:gdLst/>
              <a:ahLst/>
              <a:cxnLst/>
              <a:rect r="r" b="b" t="t" l="l"/>
              <a:pathLst>
                <a:path h="1181298" w="10175478">
                  <a:moveTo>
                    <a:pt x="0" y="0"/>
                  </a:moveTo>
                  <a:lnTo>
                    <a:pt x="10175478" y="0"/>
                  </a:lnTo>
                  <a:lnTo>
                    <a:pt x="1017547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0175478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Statistical Correlations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98389" y="3064966"/>
            <a:ext cx="38100" cy="5468094"/>
            <a:chOff x="0" y="0"/>
            <a:chExt cx="50800" cy="72907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800" cy="7290816"/>
            </a:xfrm>
            <a:custGeom>
              <a:avLst/>
              <a:gdLst/>
              <a:ahLst/>
              <a:cxnLst/>
              <a:rect r="r" b="b" t="t" l="l"/>
              <a:pathLst>
                <a:path h="7290816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7265416"/>
                  </a:lnTo>
                  <a:cubicBezTo>
                    <a:pt x="50800" y="7279386"/>
                    <a:pt x="39370" y="7290816"/>
                    <a:pt x="25400" y="7290816"/>
                  </a:cubicBezTo>
                  <a:cubicBezTo>
                    <a:pt x="11430" y="7290816"/>
                    <a:pt x="0" y="7279386"/>
                    <a:pt x="0" y="7265416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98277" y="3683794"/>
            <a:ext cx="992237" cy="38100"/>
            <a:chOff x="0" y="0"/>
            <a:chExt cx="1322983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93738" y="3379142"/>
            <a:ext cx="647402" cy="647402"/>
            <a:chOff x="0" y="0"/>
            <a:chExt cx="863203" cy="8632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35138" y="3490169"/>
            <a:ext cx="164604" cy="425351"/>
            <a:chOff x="0" y="0"/>
            <a:chExt cx="219472" cy="5671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9472" cy="567135"/>
            </a:xfrm>
            <a:custGeom>
              <a:avLst/>
              <a:gdLst/>
              <a:ahLst/>
              <a:cxnLst/>
              <a:rect r="r" b="b" t="t" l="l"/>
              <a:pathLst>
                <a:path h="567135" w="219472">
                  <a:moveTo>
                    <a:pt x="0" y="0"/>
                  </a:moveTo>
                  <a:lnTo>
                    <a:pt x="219472" y="0"/>
                  </a:lnTo>
                  <a:lnTo>
                    <a:pt x="219472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38100"/>
              <a:ext cx="219472" cy="5290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976860" y="3348484"/>
            <a:ext cx="3544044" cy="442912"/>
            <a:chOff x="0" y="0"/>
            <a:chExt cx="4725392" cy="590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Time of Day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976860" y="3961507"/>
            <a:ext cx="7460902" cy="453629"/>
            <a:chOff x="0" y="0"/>
            <a:chExt cx="9947870" cy="6048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947870" cy="604838"/>
            </a:xfrm>
            <a:custGeom>
              <a:avLst/>
              <a:gdLst/>
              <a:ahLst/>
              <a:cxnLst/>
              <a:rect r="r" b="b" t="t" l="l"/>
              <a:pathLst>
                <a:path h="604838" w="9947870">
                  <a:moveTo>
                    <a:pt x="0" y="0"/>
                  </a:moveTo>
                  <a:lnTo>
                    <a:pt x="9947870" y="0"/>
                  </a:lnTo>
                  <a:lnTo>
                    <a:pt x="994787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04775"/>
              <a:ext cx="9947870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Spending habits vary significantly throughout the day.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98277" y="5600997"/>
            <a:ext cx="992237" cy="38100"/>
            <a:chOff x="0" y="0"/>
            <a:chExt cx="1322983" cy="50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93738" y="5296346"/>
            <a:ext cx="647402" cy="647402"/>
            <a:chOff x="0" y="0"/>
            <a:chExt cx="863203" cy="8632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298972" y="5407372"/>
            <a:ext cx="236935" cy="425351"/>
            <a:chOff x="0" y="0"/>
            <a:chExt cx="315913" cy="56713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15913" cy="567135"/>
            </a:xfrm>
            <a:custGeom>
              <a:avLst/>
              <a:gdLst/>
              <a:ahLst/>
              <a:cxnLst/>
              <a:rect r="r" b="b" t="t" l="l"/>
              <a:pathLst>
                <a:path h="567135" w="315913">
                  <a:moveTo>
                    <a:pt x="0" y="0"/>
                  </a:moveTo>
                  <a:lnTo>
                    <a:pt x="315913" y="0"/>
                  </a:lnTo>
                  <a:lnTo>
                    <a:pt x="315913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38100"/>
              <a:ext cx="315913" cy="5290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976860" y="5265687"/>
            <a:ext cx="3544044" cy="442912"/>
            <a:chOff x="0" y="0"/>
            <a:chExt cx="4725392" cy="59055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Transaction Size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976860" y="5878711"/>
            <a:ext cx="7460902" cy="453629"/>
            <a:chOff x="0" y="0"/>
            <a:chExt cx="9947870" cy="60483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947870" cy="604838"/>
            </a:xfrm>
            <a:custGeom>
              <a:avLst/>
              <a:gdLst/>
              <a:ahLst/>
              <a:cxnLst/>
              <a:rect r="r" b="b" t="t" l="l"/>
              <a:pathLst>
                <a:path h="604838" w="9947870">
                  <a:moveTo>
                    <a:pt x="0" y="0"/>
                  </a:moveTo>
                  <a:lnTo>
                    <a:pt x="9947870" y="0"/>
                  </a:lnTo>
                  <a:lnTo>
                    <a:pt x="994787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104775"/>
              <a:ext cx="9947870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Larger transactions often occur during the weekdays.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698277" y="7518201"/>
            <a:ext cx="992237" cy="38100"/>
            <a:chOff x="0" y="0"/>
            <a:chExt cx="1322983" cy="50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093738" y="7213550"/>
            <a:ext cx="647402" cy="647402"/>
            <a:chOff x="0" y="0"/>
            <a:chExt cx="863203" cy="86320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294210" y="7324576"/>
            <a:ext cx="246310" cy="425351"/>
            <a:chOff x="0" y="0"/>
            <a:chExt cx="328413" cy="56713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328413" cy="567135"/>
            </a:xfrm>
            <a:custGeom>
              <a:avLst/>
              <a:gdLst/>
              <a:ahLst/>
              <a:cxnLst/>
              <a:rect r="r" b="b" t="t" l="l"/>
              <a:pathLst>
                <a:path h="567135" w="328413">
                  <a:moveTo>
                    <a:pt x="0" y="0"/>
                  </a:moveTo>
                  <a:lnTo>
                    <a:pt x="328413" y="0"/>
                  </a:lnTo>
                  <a:lnTo>
                    <a:pt x="328413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38100"/>
              <a:ext cx="328413" cy="5290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2976860" y="7182891"/>
            <a:ext cx="4199632" cy="442912"/>
            <a:chOff x="0" y="0"/>
            <a:chExt cx="5599510" cy="59055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599510" cy="590550"/>
            </a:xfrm>
            <a:custGeom>
              <a:avLst/>
              <a:gdLst/>
              <a:ahLst/>
              <a:cxnLst/>
              <a:rect r="r" b="b" t="t" l="l"/>
              <a:pathLst>
                <a:path h="590550" w="5599510">
                  <a:moveTo>
                    <a:pt x="0" y="0"/>
                  </a:moveTo>
                  <a:lnTo>
                    <a:pt x="5599510" y="0"/>
                  </a:lnTo>
                  <a:lnTo>
                    <a:pt x="559951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5599510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Customer Demographics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2976860" y="7795915"/>
            <a:ext cx="7460902" cy="453629"/>
            <a:chOff x="0" y="0"/>
            <a:chExt cx="9947870" cy="60483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947870" cy="604838"/>
            </a:xfrm>
            <a:custGeom>
              <a:avLst/>
              <a:gdLst/>
              <a:ahLst/>
              <a:cxnLst/>
              <a:rect r="r" b="b" t="t" l="l"/>
              <a:pathLst>
                <a:path h="604838" w="9947870">
                  <a:moveTo>
                    <a:pt x="0" y="0"/>
                  </a:moveTo>
                  <a:lnTo>
                    <a:pt x="9947870" y="0"/>
                  </a:lnTo>
                  <a:lnTo>
                    <a:pt x="994787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104775"/>
              <a:ext cx="9947870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Different age groups exhibit distinct spending behaviors.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15724" y="4715593"/>
            <a:ext cx="6607264" cy="4064527"/>
          </a:xfrm>
          <a:custGeom>
            <a:avLst/>
            <a:gdLst/>
            <a:ahLst/>
            <a:cxnLst/>
            <a:rect r="r" b="b" t="t" l="l"/>
            <a:pathLst>
              <a:path h="4064527" w="6607264">
                <a:moveTo>
                  <a:pt x="0" y="0"/>
                </a:moveTo>
                <a:lnTo>
                  <a:pt x="6607263" y="0"/>
                </a:lnTo>
                <a:lnTo>
                  <a:pt x="6607263" y="4064527"/>
                </a:lnTo>
                <a:lnTo>
                  <a:pt x="0" y="4064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3232" y="4237413"/>
            <a:ext cx="9003749" cy="5020887"/>
          </a:xfrm>
          <a:custGeom>
            <a:avLst/>
            <a:gdLst/>
            <a:ahLst/>
            <a:cxnLst/>
            <a:rect r="r" b="b" t="t" l="l"/>
            <a:pathLst>
              <a:path h="5020887" w="9003749">
                <a:moveTo>
                  <a:pt x="0" y="0"/>
                </a:moveTo>
                <a:lnTo>
                  <a:pt x="9003749" y="0"/>
                </a:lnTo>
                <a:lnTo>
                  <a:pt x="9003749" y="5020887"/>
                </a:lnTo>
                <a:lnTo>
                  <a:pt x="0" y="50208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11943" y="75712"/>
            <a:ext cx="8847565" cy="3664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18"/>
              </a:lnSpc>
            </a:pPr>
            <a:r>
              <a:rPr lang="en-US" sz="715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INCOME </a:t>
            </a:r>
          </a:p>
          <a:p>
            <a:pPr algn="ctr">
              <a:lnSpc>
                <a:spcPts val="10018"/>
              </a:lnSpc>
            </a:pPr>
            <a:r>
              <a:rPr lang="en-US" sz="715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&amp;</a:t>
            </a:r>
          </a:p>
          <a:p>
            <a:pPr algn="ctr">
              <a:lnSpc>
                <a:spcPts val="9178"/>
              </a:lnSpc>
            </a:pPr>
            <a:r>
              <a:rPr lang="en-US" sz="655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EXPENSE   FLOW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1677591"/>
            <a:ext cx="9445526" cy="1771947"/>
            <a:chOff x="0" y="0"/>
            <a:chExt cx="12594035" cy="2362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Key Findings and Recommendations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5475" y="4188916"/>
            <a:ext cx="647402" cy="647402"/>
            <a:chOff x="0" y="0"/>
            <a:chExt cx="863203" cy="863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086874" y="4299942"/>
            <a:ext cx="164604" cy="425351"/>
            <a:chOff x="0" y="0"/>
            <a:chExt cx="219472" cy="5671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9472" cy="567135"/>
            </a:xfrm>
            <a:custGeom>
              <a:avLst/>
              <a:gdLst/>
              <a:ahLst/>
              <a:cxnLst/>
              <a:rect r="r" b="b" t="t" l="l"/>
              <a:pathLst>
                <a:path h="567135" w="219472">
                  <a:moveTo>
                    <a:pt x="0" y="0"/>
                  </a:moveTo>
                  <a:lnTo>
                    <a:pt x="219472" y="0"/>
                  </a:lnTo>
                  <a:lnTo>
                    <a:pt x="219472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38100"/>
              <a:ext cx="219472" cy="5290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71632" y="4193679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Seasonality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771632" y="4806702"/>
            <a:ext cx="3659684" cy="907256"/>
            <a:chOff x="0" y="0"/>
            <a:chExt cx="4879578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79579" cy="1209675"/>
            </a:xfrm>
            <a:custGeom>
              <a:avLst/>
              <a:gdLst/>
              <a:ahLst/>
              <a:cxnLst/>
              <a:rect r="r" b="b" t="t" l="l"/>
              <a:pathLst>
                <a:path h="1209675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487957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Transaction volumes peak during holidays.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710071" y="4188916"/>
            <a:ext cx="647402" cy="647402"/>
            <a:chOff x="0" y="0"/>
            <a:chExt cx="863203" cy="8632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915305" y="4299942"/>
            <a:ext cx="236935" cy="425351"/>
            <a:chOff x="0" y="0"/>
            <a:chExt cx="315913" cy="56713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15913" cy="567135"/>
            </a:xfrm>
            <a:custGeom>
              <a:avLst/>
              <a:gdLst/>
              <a:ahLst/>
              <a:cxnLst/>
              <a:rect r="r" b="b" t="t" l="l"/>
              <a:pathLst>
                <a:path h="567135" w="315913">
                  <a:moveTo>
                    <a:pt x="0" y="0"/>
                  </a:moveTo>
                  <a:lnTo>
                    <a:pt x="315913" y="0"/>
                  </a:lnTo>
                  <a:lnTo>
                    <a:pt x="315913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38100"/>
              <a:ext cx="315913" cy="5290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636229" y="4193679"/>
            <a:ext cx="3544044" cy="442912"/>
            <a:chOff x="0" y="0"/>
            <a:chExt cx="4725392" cy="5905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Payment Preference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636229" y="4806702"/>
            <a:ext cx="3659684" cy="907256"/>
            <a:chOff x="0" y="0"/>
            <a:chExt cx="4879578" cy="12096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879579" cy="1209675"/>
            </a:xfrm>
            <a:custGeom>
              <a:avLst/>
              <a:gdLst/>
              <a:ahLst/>
              <a:cxnLst/>
              <a:rect r="r" b="b" t="t" l="l"/>
              <a:pathLst>
                <a:path h="1209675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04775"/>
              <a:ext cx="487957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Credit card use is highly prevalent.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845475" y="6311652"/>
            <a:ext cx="647402" cy="647403"/>
            <a:chOff x="0" y="0"/>
            <a:chExt cx="863203" cy="86320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8045946" y="6422677"/>
            <a:ext cx="246310" cy="425351"/>
            <a:chOff x="0" y="0"/>
            <a:chExt cx="328413" cy="56713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28413" cy="567135"/>
            </a:xfrm>
            <a:custGeom>
              <a:avLst/>
              <a:gdLst/>
              <a:ahLst/>
              <a:cxnLst/>
              <a:rect r="r" b="b" t="t" l="l"/>
              <a:pathLst>
                <a:path h="567135" w="328413">
                  <a:moveTo>
                    <a:pt x="0" y="0"/>
                  </a:moveTo>
                  <a:lnTo>
                    <a:pt x="328413" y="0"/>
                  </a:lnTo>
                  <a:lnTo>
                    <a:pt x="328413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38100"/>
              <a:ext cx="328413" cy="5290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771632" y="6316415"/>
            <a:ext cx="3544044" cy="442912"/>
            <a:chOff x="0" y="0"/>
            <a:chExt cx="4725392" cy="59055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Anomaly Detection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8771632" y="6929437"/>
            <a:ext cx="8524131" cy="453629"/>
            <a:chOff x="0" y="0"/>
            <a:chExt cx="11365508" cy="60483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04775"/>
              <a:ext cx="11365508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Important to monitor for fraudulent activities.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7850237" y="7702004"/>
            <a:ext cx="9445526" cy="907256"/>
            <a:chOff x="0" y="0"/>
            <a:chExt cx="12594035" cy="120967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2594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104775"/>
              <a:ext cx="12594035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Future research: Deep dive into consumer behavior. Implement real time fraud analysis.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3401765"/>
            <a:ext cx="7088237" cy="885974"/>
            <a:chOff x="0" y="0"/>
            <a:chExt cx="9450983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Dataset Overview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4996458"/>
            <a:ext cx="3544044" cy="442912"/>
            <a:chOff x="0" y="0"/>
            <a:chExt cx="4725392" cy="590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Sources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5722888"/>
            <a:ext cx="4972645" cy="907256"/>
            <a:chOff x="0" y="0"/>
            <a:chExt cx="6630193" cy="12096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6630193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Data was gathered from banks and credit unions.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66160" y="4996458"/>
            <a:ext cx="3544044" cy="442912"/>
            <a:chOff x="0" y="0"/>
            <a:chExt cx="4725392" cy="5905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Scope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66160" y="5722888"/>
            <a:ext cx="4972645" cy="907256"/>
            <a:chOff x="0" y="0"/>
            <a:chExt cx="6630193" cy="12096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04775"/>
              <a:ext cx="6630193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The dataset spans two years, 2022-2023.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340084" y="4996458"/>
            <a:ext cx="3544044" cy="442912"/>
            <a:chOff x="0" y="0"/>
            <a:chExt cx="4725392" cy="590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Methodology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340084" y="5722888"/>
            <a:ext cx="4972645" cy="907256"/>
            <a:chOff x="0" y="0"/>
            <a:chExt cx="6630193" cy="12096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04775"/>
              <a:ext cx="6630193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EDA techniques used data cleaning and pattern mapping.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87120" y="1709999"/>
            <a:ext cx="12963237" cy="8177364"/>
          </a:xfrm>
          <a:custGeom>
            <a:avLst/>
            <a:gdLst/>
            <a:ahLst/>
            <a:cxnLst/>
            <a:rect r="r" b="b" t="t" l="l"/>
            <a:pathLst>
              <a:path h="8177364" w="12963237">
                <a:moveTo>
                  <a:pt x="0" y="0"/>
                </a:moveTo>
                <a:lnTo>
                  <a:pt x="12963236" y="0"/>
                </a:lnTo>
                <a:lnTo>
                  <a:pt x="12963236" y="8177364"/>
                </a:lnTo>
                <a:lnTo>
                  <a:pt x="0" y="8177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0" t="0" r="-210" b="-684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3676" y="-39930"/>
            <a:ext cx="1137327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CLEANING</a:t>
            </a:r>
          </a:p>
        </p:txBody>
      </p:sp>
      <p:sp>
        <p:nvSpPr>
          <p:cNvPr name="AutoShape 4" id="4"/>
          <p:cNvSpPr/>
          <p:nvPr/>
        </p:nvSpPr>
        <p:spPr>
          <a:xfrm>
            <a:off x="1223251" y="1507565"/>
            <a:ext cx="9940878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81050" y="613619"/>
            <a:ext cx="10736759" cy="697409"/>
            <a:chOff x="0" y="0"/>
            <a:chExt cx="14315678" cy="9298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15678" cy="929878"/>
            </a:xfrm>
            <a:custGeom>
              <a:avLst/>
              <a:gdLst/>
              <a:ahLst/>
              <a:cxnLst/>
              <a:rect r="r" b="b" t="t" l="l"/>
              <a:pathLst>
                <a:path h="929878" w="14315678">
                  <a:moveTo>
                    <a:pt x="0" y="0"/>
                  </a:moveTo>
                  <a:lnTo>
                    <a:pt x="14315678" y="0"/>
                  </a:lnTo>
                  <a:lnTo>
                    <a:pt x="14315678" y="929878"/>
                  </a:lnTo>
                  <a:lnTo>
                    <a:pt x="0" y="9298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315678" cy="9679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37"/>
                </a:lnSpc>
              </a:pPr>
              <a:r>
                <a:rPr lang="en-US" sz="4375" b="true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Transaction Volume &amp; Temporal Patterns</a:t>
              </a:r>
            </a:p>
          </p:txBody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781050" y="1757214"/>
            <a:ext cx="13164145" cy="7371904"/>
          </a:xfrm>
          <a:custGeom>
            <a:avLst/>
            <a:gdLst/>
            <a:ahLst/>
            <a:cxnLst/>
            <a:rect r="r" b="b" t="t" l="l"/>
            <a:pathLst>
              <a:path h="7371904" w="13164145">
                <a:moveTo>
                  <a:pt x="0" y="0"/>
                </a:moveTo>
                <a:lnTo>
                  <a:pt x="13164145" y="0"/>
                </a:lnTo>
                <a:lnTo>
                  <a:pt x="13164145" y="7371903"/>
                </a:lnTo>
                <a:lnTo>
                  <a:pt x="0" y="7371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" r="0" b="-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81050" y="9380041"/>
            <a:ext cx="16725900" cy="356890"/>
            <a:chOff x="0" y="0"/>
            <a:chExt cx="22301200" cy="4758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301200" cy="475853"/>
            </a:xfrm>
            <a:custGeom>
              <a:avLst/>
              <a:gdLst/>
              <a:ahLst/>
              <a:cxnLst/>
              <a:rect r="r" b="b" t="t" l="l"/>
              <a:pathLst>
                <a:path h="475853" w="22301200">
                  <a:moveTo>
                    <a:pt x="0" y="0"/>
                  </a:moveTo>
                  <a:lnTo>
                    <a:pt x="22301200" y="0"/>
                  </a:lnTo>
                  <a:lnTo>
                    <a:pt x="22301200" y="475853"/>
                  </a:lnTo>
                  <a:lnTo>
                    <a:pt x="0" y="4758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22301200" cy="5615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50"/>
                </a:lnSpc>
              </a:pPr>
              <a:r>
                <a:rPr lang="en-US" sz="1750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Transaction volumes show seasonality. Peaks occur during the holiday season.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15957" y="3343740"/>
            <a:ext cx="13278770" cy="6610593"/>
          </a:xfrm>
          <a:custGeom>
            <a:avLst/>
            <a:gdLst/>
            <a:ahLst/>
            <a:cxnLst/>
            <a:rect r="r" b="b" t="t" l="l"/>
            <a:pathLst>
              <a:path h="6610593" w="13278770">
                <a:moveTo>
                  <a:pt x="0" y="0"/>
                </a:moveTo>
                <a:lnTo>
                  <a:pt x="13278771" y="0"/>
                </a:lnTo>
                <a:lnTo>
                  <a:pt x="13278771" y="6610594"/>
                </a:lnTo>
                <a:lnTo>
                  <a:pt x="0" y="661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5859" y="-171450"/>
            <a:ext cx="12284537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DAILY TRANSACTION  AMOUNTS</a:t>
            </a:r>
          </a:p>
        </p:txBody>
      </p:sp>
      <p:sp>
        <p:nvSpPr>
          <p:cNvPr name="AutoShape 4" id="4"/>
          <p:cNvSpPr/>
          <p:nvPr/>
        </p:nvSpPr>
        <p:spPr>
          <a:xfrm>
            <a:off x="260436" y="3324690"/>
            <a:ext cx="1228453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7044" y="3939609"/>
            <a:ext cx="12202273" cy="6014749"/>
          </a:xfrm>
          <a:custGeom>
            <a:avLst/>
            <a:gdLst/>
            <a:ahLst/>
            <a:cxnLst/>
            <a:rect r="r" b="b" t="t" l="l"/>
            <a:pathLst>
              <a:path h="6014749" w="12202273">
                <a:moveTo>
                  <a:pt x="0" y="0"/>
                </a:moveTo>
                <a:lnTo>
                  <a:pt x="12202273" y="0"/>
                </a:lnTo>
                <a:lnTo>
                  <a:pt x="12202273" y="6014749"/>
                </a:lnTo>
                <a:lnTo>
                  <a:pt x="0" y="601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4130" y="119277"/>
            <a:ext cx="1496959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MONTHLY TRANSACTION</a:t>
            </a: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AMOUNTS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2466529"/>
            <a:ext cx="7088237" cy="885974"/>
            <a:chOff x="0" y="0"/>
            <a:chExt cx="9450983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Categorical Analysis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7475" y="3772941"/>
            <a:ext cx="4590604" cy="2115890"/>
            <a:chOff x="0" y="0"/>
            <a:chExt cx="6120805" cy="28211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108065" cy="2808478"/>
            </a:xfrm>
            <a:custGeom>
              <a:avLst/>
              <a:gdLst/>
              <a:ahLst/>
              <a:cxnLst/>
              <a:rect r="r" b="b" t="t" l="l"/>
              <a:pathLst>
                <a:path h="2808478" w="6108065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649728"/>
                  </a:lnTo>
                  <a:cubicBezTo>
                    <a:pt x="6108065" y="2737485"/>
                    <a:pt x="6036818" y="2808478"/>
                    <a:pt x="5948934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20765" cy="2821178"/>
            </a:xfrm>
            <a:custGeom>
              <a:avLst/>
              <a:gdLst/>
              <a:ahLst/>
              <a:cxnLst/>
              <a:rect r="r" b="b" t="t" l="l"/>
              <a:pathLst>
                <a:path h="2821178" w="6120765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656078"/>
                  </a:lnTo>
                  <a:lnTo>
                    <a:pt x="6114415" y="2656078"/>
                  </a:lnTo>
                  <a:lnTo>
                    <a:pt x="6120765" y="2656078"/>
                  </a:lnTo>
                  <a:cubicBezTo>
                    <a:pt x="6120765" y="2747264"/>
                    <a:pt x="6046597" y="2821178"/>
                    <a:pt x="5955284" y="2821178"/>
                  </a:cubicBezTo>
                  <a:lnTo>
                    <a:pt x="5955284" y="2814828"/>
                  </a:lnTo>
                  <a:lnTo>
                    <a:pt x="5955284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041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481" y="2808478"/>
                  </a:cubicBezTo>
                  <a:lnTo>
                    <a:pt x="5955284" y="2808478"/>
                  </a:lnTo>
                  <a:cubicBezTo>
                    <a:pt x="6039739" y="2808478"/>
                    <a:pt x="6108065" y="2740152"/>
                    <a:pt x="6108065" y="2656078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85280" y="4070748"/>
            <a:ext cx="3544044" cy="442912"/>
            <a:chOff x="0" y="0"/>
            <a:chExt cx="4725392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Payment Types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85280" y="4683770"/>
            <a:ext cx="3994994" cy="907256"/>
            <a:chOff x="0" y="0"/>
            <a:chExt cx="5326658" cy="12096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2665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04775"/>
              <a:ext cx="532665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Credit cards are the dominant payment method.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52071" y="3772941"/>
            <a:ext cx="4590604" cy="2115890"/>
            <a:chOff x="0" y="0"/>
            <a:chExt cx="6120805" cy="28211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6108065" cy="2808478"/>
            </a:xfrm>
            <a:custGeom>
              <a:avLst/>
              <a:gdLst/>
              <a:ahLst/>
              <a:cxnLst/>
              <a:rect r="r" b="b" t="t" l="l"/>
              <a:pathLst>
                <a:path h="2808478" w="6108065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649728"/>
                  </a:lnTo>
                  <a:cubicBezTo>
                    <a:pt x="6108065" y="2737485"/>
                    <a:pt x="6036818" y="2808478"/>
                    <a:pt x="5948934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20765" cy="2821178"/>
            </a:xfrm>
            <a:custGeom>
              <a:avLst/>
              <a:gdLst/>
              <a:ahLst/>
              <a:cxnLst/>
              <a:rect r="r" b="b" t="t" l="l"/>
              <a:pathLst>
                <a:path h="2821178" w="6120765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656078"/>
                  </a:lnTo>
                  <a:lnTo>
                    <a:pt x="6114415" y="2656078"/>
                  </a:lnTo>
                  <a:lnTo>
                    <a:pt x="6120765" y="2656078"/>
                  </a:lnTo>
                  <a:cubicBezTo>
                    <a:pt x="6120765" y="2747264"/>
                    <a:pt x="6046597" y="2821178"/>
                    <a:pt x="5955284" y="2821178"/>
                  </a:cubicBezTo>
                  <a:lnTo>
                    <a:pt x="5955284" y="2814828"/>
                  </a:lnTo>
                  <a:lnTo>
                    <a:pt x="5955284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041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481" y="2808478"/>
                  </a:cubicBezTo>
                  <a:lnTo>
                    <a:pt x="5955284" y="2808478"/>
                  </a:lnTo>
                  <a:cubicBezTo>
                    <a:pt x="6039739" y="2808478"/>
                    <a:pt x="6108065" y="2740152"/>
                    <a:pt x="6108065" y="2656078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149876" y="4070748"/>
            <a:ext cx="3617267" cy="442912"/>
            <a:chOff x="0" y="0"/>
            <a:chExt cx="4823023" cy="5905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23023" cy="590550"/>
            </a:xfrm>
            <a:custGeom>
              <a:avLst/>
              <a:gdLst/>
              <a:ahLst/>
              <a:cxnLst/>
              <a:rect r="r" b="b" t="t" l="l"/>
              <a:pathLst>
                <a:path h="590550" w="4823023">
                  <a:moveTo>
                    <a:pt x="0" y="0"/>
                  </a:moveTo>
                  <a:lnTo>
                    <a:pt x="4823023" y="0"/>
                  </a:lnTo>
                  <a:lnTo>
                    <a:pt x="482302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823023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Transaction Channels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149876" y="4683770"/>
            <a:ext cx="3994994" cy="907256"/>
            <a:chOff x="0" y="0"/>
            <a:chExt cx="5326658" cy="12096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2665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04775"/>
              <a:ext cx="532665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Online transactions are steadily increasing over time.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87475" y="6162824"/>
            <a:ext cx="9455051" cy="1662261"/>
            <a:chOff x="0" y="0"/>
            <a:chExt cx="12606735" cy="221634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12594082" cy="2203577"/>
            </a:xfrm>
            <a:custGeom>
              <a:avLst/>
              <a:gdLst/>
              <a:ahLst/>
              <a:cxnLst/>
              <a:rect r="r" b="b" t="t" l="l"/>
              <a:pathLst>
                <a:path h="2203577" w="12594082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44827"/>
                  </a:lnTo>
                  <a:cubicBezTo>
                    <a:pt x="12594082" y="2132457"/>
                    <a:pt x="12522708" y="2203577"/>
                    <a:pt x="12434570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606782" cy="2216277"/>
            </a:xfrm>
            <a:custGeom>
              <a:avLst/>
              <a:gdLst/>
              <a:ahLst/>
              <a:cxnLst/>
              <a:rect r="r" b="b" t="t" l="l"/>
              <a:pathLst>
                <a:path h="2216277" w="12606782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51177"/>
                  </a:lnTo>
                  <a:lnTo>
                    <a:pt x="12600432" y="2051177"/>
                  </a:lnTo>
                  <a:lnTo>
                    <a:pt x="12606782" y="2051177"/>
                  </a:lnTo>
                  <a:cubicBezTo>
                    <a:pt x="12606782" y="2142363"/>
                    <a:pt x="12532487" y="2216277"/>
                    <a:pt x="12440920" y="2216277"/>
                  </a:cubicBezTo>
                  <a:lnTo>
                    <a:pt x="12440920" y="2209927"/>
                  </a:lnTo>
                  <a:lnTo>
                    <a:pt x="12440920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2440920" y="2203577"/>
                  </a:lnTo>
                  <a:cubicBezTo>
                    <a:pt x="12525501" y="2203577"/>
                    <a:pt x="12594082" y="2135251"/>
                    <a:pt x="12594082" y="2051177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285280" y="6460629"/>
            <a:ext cx="3544044" cy="442912"/>
            <a:chOff x="0" y="0"/>
            <a:chExt cx="4725392" cy="5905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Merchant Category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85280" y="7073653"/>
            <a:ext cx="8859441" cy="453629"/>
            <a:chOff x="0" y="0"/>
            <a:chExt cx="11812588" cy="60483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812588" cy="604838"/>
            </a:xfrm>
            <a:custGeom>
              <a:avLst/>
              <a:gdLst/>
              <a:ahLst/>
              <a:cxnLst/>
              <a:rect r="r" b="b" t="t" l="l"/>
              <a:pathLst>
                <a:path h="604838" w="1181258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04775"/>
              <a:ext cx="11812588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Retail shows the highest transaction count.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15732" y="3746709"/>
            <a:ext cx="6675255" cy="4905620"/>
          </a:xfrm>
          <a:custGeom>
            <a:avLst/>
            <a:gdLst/>
            <a:ahLst/>
            <a:cxnLst/>
            <a:rect r="r" b="b" t="t" l="l"/>
            <a:pathLst>
              <a:path h="4905620" w="6675255">
                <a:moveTo>
                  <a:pt x="0" y="0"/>
                </a:moveTo>
                <a:lnTo>
                  <a:pt x="6675255" y="0"/>
                </a:lnTo>
                <a:lnTo>
                  <a:pt x="6675255" y="4905621"/>
                </a:lnTo>
                <a:lnTo>
                  <a:pt x="0" y="4905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3411" y="3859420"/>
            <a:ext cx="9044555" cy="4914247"/>
          </a:xfrm>
          <a:custGeom>
            <a:avLst/>
            <a:gdLst/>
            <a:ahLst/>
            <a:cxnLst/>
            <a:rect r="r" b="b" t="t" l="l"/>
            <a:pathLst>
              <a:path h="4914247" w="9044555">
                <a:moveTo>
                  <a:pt x="0" y="0"/>
                </a:moveTo>
                <a:lnTo>
                  <a:pt x="9044555" y="0"/>
                </a:lnTo>
                <a:lnTo>
                  <a:pt x="9044555" y="4914247"/>
                </a:lnTo>
                <a:lnTo>
                  <a:pt x="0" y="4914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38613" y="1437834"/>
            <a:ext cx="66752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CATEGORY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10260" y="1336839"/>
            <a:ext cx="66752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SUBCATEGORY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92347" y="1598854"/>
            <a:ext cx="5478444" cy="72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4"/>
              </a:lnSpc>
            </a:pPr>
            <a:r>
              <a:rPr lang="en-US" sz="426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VS</a:t>
            </a:r>
          </a:p>
        </p:txBody>
      </p:sp>
      <p:sp>
        <p:nvSpPr>
          <p:cNvPr name="AutoShape 7" id="7"/>
          <p:cNvSpPr/>
          <p:nvPr/>
        </p:nvSpPr>
        <p:spPr>
          <a:xfrm>
            <a:off x="5609323" y="3035819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9081407" y="3035942"/>
            <a:ext cx="62593" cy="62223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1743075"/>
            <a:ext cx="8053239" cy="885974"/>
            <a:chOff x="0" y="0"/>
            <a:chExt cx="10737652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3765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0737652">
                  <a:moveTo>
                    <a:pt x="0" y="0"/>
                  </a:moveTo>
                  <a:lnTo>
                    <a:pt x="10737652" y="0"/>
                  </a:lnTo>
                  <a:lnTo>
                    <a:pt x="1073765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737652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50546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Geographic Distribution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7850237" y="3054251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5" r="0" b="-55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93028" y="3337769"/>
            <a:ext cx="3544044" cy="442912"/>
            <a:chOff x="0" y="0"/>
            <a:chExt cx="4725392" cy="5905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Urban Centers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93028" y="3950791"/>
            <a:ext cx="7602736" cy="453629"/>
            <a:chOff x="0" y="0"/>
            <a:chExt cx="10136982" cy="6048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10136982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Higher transaction density is located in major cities.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7850237" y="4755356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5" r="0" b="-55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693028" y="5038874"/>
            <a:ext cx="3544044" cy="442912"/>
            <a:chOff x="0" y="0"/>
            <a:chExt cx="4725392" cy="5905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Rural Regions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693028" y="5651896"/>
            <a:ext cx="7602736" cy="453629"/>
            <a:chOff x="0" y="0"/>
            <a:chExt cx="10136982" cy="6048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04775"/>
              <a:ext cx="10136982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Lower transaction volume in rural areas.</a:t>
              </a:r>
            </a:p>
          </p:txBody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7850237" y="6456461"/>
            <a:ext cx="1417588" cy="2087315"/>
          </a:xfrm>
          <a:custGeom>
            <a:avLst/>
            <a:gdLst/>
            <a:ahLst/>
            <a:cxnLst/>
            <a:rect r="r" b="b" t="t" l="l"/>
            <a:pathLst>
              <a:path h="2087315" w="1417588">
                <a:moveTo>
                  <a:pt x="0" y="0"/>
                </a:moveTo>
                <a:lnTo>
                  <a:pt x="1417588" y="0"/>
                </a:lnTo>
                <a:lnTo>
                  <a:pt x="1417588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9" t="0" r="-89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9693028" y="6739979"/>
            <a:ext cx="3544044" cy="442912"/>
            <a:chOff x="0" y="0"/>
            <a:chExt cx="4725392" cy="5905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5B5F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Coastal Areas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693028" y="7353002"/>
            <a:ext cx="7602736" cy="907256"/>
            <a:chOff x="0" y="0"/>
            <a:chExt cx="10136982" cy="12096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136982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04775"/>
              <a:ext cx="10136982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B5F71"/>
                  </a:solidFill>
                  <a:latin typeface="Arimo"/>
                  <a:ea typeface="Arimo"/>
                  <a:cs typeface="Arimo"/>
                  <a:sym typeface="Arimo"/>
                </a:rPr>
                <a:t>Significant transaction activities are happening near the coast.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DAGgZwYTFJs</dc:identifier>
  <dcterms:modified xsi:type="dcterms:W3CDTF">2011-08-01T06:04:30Z</dcterms:modified>
  <cp:revision>1</cp:revision>
  <dc:title>Exploratory-Data-Analysis-EDA-of-Financial-Transactions.pptx</dc:title>
</cp:coreProperties>
</file>